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7" r:id="rId5"/>
    <p:sldId id="261" r:id="rId6"/>
    <p:sldId id="264" r:id="rId7"/>
    <p:sldId id="265" r:id="rId8"/>
    <p:sldId id="266" r:id="rId9"/>
    <p:sldId id="268" r:id="rId10"/>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582"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F13BDA2-2210-4887-BDE1-4F047505D840}" type="datetimeFigureOut">
              <a:rPr lang="en-GB" smtClean="0"/>
              <a:pPr/>
              <a:t>20/07/2015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9EA565-51E8-44D3-8F42-49FE60AB9B63}" type="slidenum">
              <a:rPr lang="en-GB" smtClean="0"/>
              <a:pPr/>
              <a:t>‹#›</a:t>
            </a:fld>
            <a:endParaRPr lang="en-GB"/>
          </a:p>
        </p:txBody>
      </p:sp>
    </p:spTree>
    <p:extLst>
      <p:ext uri="{BB962C8B-B14F-4D97-AF65-F5344CB8AC3E}">
        <p14:creationId xmlns:p14="http://schemas.microsoft.com/office/powerpoint/2010/main" xmlns="" val="3050967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13BDA2-2210-4887-BDE1-4F047505D840}" type="datetimeFigureOut">
              <a:rPr lang="en-GB" smtClean="0"/>
              <a:pPr/>
              <a:t>20/07/2015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9EA565-51E8-44D3-8F42-49FE60AB9B63}" type="slidenum">
              <a:rPr lang="en-GB" smtClean="0"/>
              <a:pPr/>
              <a:t>‹#›</a:t>
            </a:fld>
            <a:endParaRPr lang="en-GB"/>
          </a:p>
        </p:txBody>
      </p:sp>
    </p:spTree>
    <p:extLst>
      <p:ext uri="{BB962C8B-B14F-4D97-AF65-F5344CB8AC3E}">
        <p14:creationId xmlns:p14="http://schemas.microsoft.com/office/powerpoint/2010/main" xmlns="" val="288720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13BDA2-2210-4887-BDE1-4F047505D840}" type="datetimeFigureOut">
              <a:rPr lang="en-GB" smtClean="0"/>
              <a:pPr/>
              <a:t>20/07/2015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9EA565-51E8-44D3-8F42-49FE60AB9B63}" type="slidenum">
              <a:rPr lang="en-GB" smtClean="0"/>
              <a:pPr/>
              <a:t>‹#›</a:t>
            </a:fld>
            <a:endParaRPr lang="en-GB"/>
          </a:p>
        </p:txBody>
      </p:sp>
    </p:spTree>
    <p:extLst>
      <p:ext uri="{BB962C8B-B14F-4D97-AF65-F5344CB8AC3E}">
        <p14:creationId xmlns:p14="http://schemas.microsoft.com/office/powerpoint/2010/main" xmlns="" val="3519600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13BDA2-2210-4887-BDE1-4F047505D840}" type="datetimeFigureOut">
              <a:rPr lang="en-GB" smtClean="0"/>
              <a:pPr/>
              <a:t>20/07/2015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9EA565-51E8-44D3-8F42-49FE60AB9B63}" type="slidenum">
              <a:rPr lang="en-GB" smtClean="0"/>
              <a:pPr/>
              <a:t>‹#›</a:t>
            </a:fld>
            <a:endParaRPr lang="en-GB"/>
          </a:p>
        </p:txBody>
      </p:sp>
    </p:spTree>
    <p:extLst>
      <p:ext uri="{BB962C8B-B14F-4D97-AF65-F5344CB8AC3E}">
        <p14:creationId xmlns:p14="http://schemas.microsoft.com/office/powerpoint/2010/main" xmlns="" val="1703106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13BDA2-2210-4887-BDE1-4F047505D840}" type="datetimeFigureOut">
              <a:rPr lang="en-GB" smtClean="0"/>
              <a:pPr/>
              <a:t>20/07/2015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9EA565-51E8-44D3-8F42-49FE60AB9B63}" type="slidenum">
              <a:rPr lang="en-GB" smtClean="0"/>
              <a:pPr/>
              <a:t>‹#›</a:t>
            </a:fld>
            <a:endParaRPr lang="en-GB"/>
          </a:p>
        </p:txBody>
      </p:sp>
    </p:spTree>
    <p:extLst>
      <p:ext uri="{BB962C8B-B14F-4D97-AF65-F5344CB8AC3E}">
        <p14:creationId xmlns:p14="http://schemas.microsoft.com/office/powerpoint/2010/main" xmlns="" val="2890925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F13BDA2-2210-4887-BDE1-4F047505D840}" type="datetimeFigureOut">
              <a:rPr lang="en-GB" smtClean="0"/>
              <a:pPr/>
              <a:t>20/07/2015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9EA565-51E8-44D3-8F42-49FE60AB9B63}" type="slidenum">
              <a:rPr lang="en-GB" smtClean="0"/>
              <a:pPr/>
              <a:t>‹#›</a:t>
            </a:fld>
            <a:endParaRPr lang="en-GB"/>
          </a:p>
        </p:txBody>
      </p:sp>
    </p:spTree>
    <p:extLst>
      <p:ext uri="{BB962C8B-B14F-4D97-AF65-F5344CB8AC3E}">
        <p14:creationId xmlns:p14="http://schemas.microsoft.com/office/powerpoint/2010/main" xmlns="" val="4131119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F13BDA2-2210-4887-BDE1-4F047505D840}" type="datetimeFigureOut">
              <a:rPr lang="en-GB" smtClean="0"/>
              <a:pPr/>
              <a:t>20/07/2015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9EA565-51E8-44D3-8F42-49FE60AB9B63}" type="slidenum">
              <a:rPr lang="en-GB" smtClean="0"/>
              <a:pPr/>
              <a:t>‹#›</a:t>
            </a:fld>
            <a:endParaRPr lang="en-GB"/>
          </a:p>
        </p:txBody>
      </p:sp>
    </p:spTree>
    <p:extLst>
      <p:ext uri="{BB962C8B-B14F-4D97-AF65-F5344CB8AC3E}">
        <p14:creationId xmlns:p14="http://schemas.microsoft.com/office/powerpoint/2010/main" xmlns="" val="3908085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F13BDA2-2210-4887-BDE1-4F047505D840}" type="datetimeFigureOut">
              <a:rPr lang="en-GB" smtClean="0"/>
              <a:pPr/>
              <a:t>20/07/2015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9EA565-51E8-44D3-8F42-49FE60AB9B63}" type="slidenum">
              <a:rPr lang="en-GB" smtClean="0"/>
              <a:pPr/>
              <a:t>‹#›</a:t>
            </a:fld>
            <a:endParaRPr lang="en-GB"/>
          </a:p>
        </p:txBody>
      </p:sp>
    </p:spTree>
    <p:extLst>
      <p:ext uri="{BB962C8B-B14F-4D97-AF65-F5344CB8AC3E}">
        <p14:creationId xmlns:p14="http://schemas.microsoft.com/office/powerpoint/2010/main" xmlns="" val="1199622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13BDA2-2210-4887-BDE1-4F047505D840}" type="datetimeFigureOut">
              <a:rPr lang="en-GB" smtClean="0"/>
              <a:pPr/>
              <a:t>20/07/2015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9EA565-51E8-44D3-8F42-49FE60AB9B63}" type="slidenum">
              <a:rPr lang="en-GB" smtClean="0"/>
              <a:pPr/>
              <a:t>‹#›</a:t>
            </a:fld>
            <a:endParaRPr lang="en-GB"/>
          </a:p>
        </p:txBody>
      </p:sp>
    </p:spTree>
    <p:extLst>
      <p:ext uri="{BB962C8B-B14F-4D97-AF65-F5344CB8AC3E}">
        <p14:creationId xmlns:p14="http://schemas.microsoft.com/office/powerpoint/2010/main" xmlns="" val="2301149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13BDA2-2210-4887-BDE1-4F047505D840}" type="datetimeFigureOut">
              <a:rPr lang="en-GB" smtClean="0"/>
              <a:pPr/>
              <a:t>20/07/2015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9EA565-51E8-44D3-8F42-49FE60AB9B63}" type="slidenum">
              <a:rPr lang="en-GB" smtClean="0"/>
              <a:pPr/>
              <a:t>‹#›</a:t>
            </a:fld>
            <a:endParaRPr lang="en-GB"/>
          </a:p>
        </p:txBody>
      </p:sp>
    </p:spTree>
    <p:extLst>
      <p:ext uri="{BB962C8B-B14F-4D97-AF65-F5344CB8AC3E}">
        <p14:creationId xmlns:p14="http://schemas.microsoft.com/office/powerpoint/2010/main" xmlns="" val="3260245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13BDA2-2210-4887-BDE1-4F047505D840}" type="datetimeFigureOut">
              <a:rPr lang="en-GB" smtClean="0"/>
              <a:pPr/>
              <a:t>20/07/2015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9EA565-51E8-44D3-8F42-49FE60AB9B63}" type="slidenum">
              <a:rPr lang="en-GB" smtClean="0"/>
              <a:pPr/>
              <a:t>‹#›</a:t>
            </a:fld>
            <a:endParaRPr lang="en-GB"/>
          </a:p>
        </p:txBody>
      </p:sp>
    </p:spTree>
    <p:extLst>
      <p:ext uri="{BB962C8B-B14F-4D97-AF65-F5344CB8AC3E}">
        <p14:creationId xmlns:p14="http://schemas.microsoft.com/office/powerpoint/2010/main" xmlns="" val="2647365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13BDA2-2210-4887-BDE1-4F047505D840}" type="datetimeFigureOut">
              <a:rPr lang="en-GB" smtClean="0"/>
              <a:pPr/>
              <a:t>20/07/2015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9EA565-51E8-44D3-8F42-49FE60AB9B63}" type="slidenum">
              <a:rPr lang="en-GB" smtClean="0"/>
              <a:pPr/>
              <a:t>‹#›</a:t>
            </a:fld>
            <a:endParaRPr lang="en-GB"/>
          </a:p>
        </p:txBody>
      </p:sp>
    </p:spTree>
    <p:extLst>
      <p:ext uri="{BB962C8B-B14F-4D97-AF65-F5344CB8AC3E}">
        <p14:creationId xmlns:p14="http://schemas.microsoft.com/office/powerpoint/2010/main" xmlns="" val="1382112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mkapa@yahoo.co.uk" TargetMode="External"/><Relationship Id="rId2" Type="http://schemas.openxmlformats.org/officeDocument/2006/relationships/hyperlink" Target="mailto:ma.kapa@nul.l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1800" dirty="0" smtClean="0"/>
              <a:t>Political Environment and Media Coverage of the Lesotho 2015 Parliamentary Elections</a:t>
            </a:r>
            <a:br>
              <a:rPr lang="en-GB" sz="1800" dirty="0" smtClean="0"/>
            </a:br>
            <a:r>
              <a:rPr lang="en-GB" sz="1800" dirty="0" smtClean="0"/>
              <a:t>Presentation Prepared for Media Monitoring Africa  (MMA) in Partnership with MISA-Lesotho on</a:t>
            </a:r>
            <a:r>
              <a:rPr lang="en-GB" sz="1800" i="1" dirty="0" smtClean="0"/>
              <a:t>: Media Coverage of the 2015 General Elections Findings Launch</a:t>
            </a:r>
            <a:br>
              <a:rPr lang="en-GB" sz="1800" i="1" dirty="0" smtClean="0"/>
            </a:br>
            <a:r>
              <a:rPr lang="en-GB" sz="1800" dirty="0" smtClean="0"/>
              <a:t>Maseru Sun, 20</a:t>
            </a:r>
            <a:r>
              <a:rPr lang="en-GB" sz="1800" baseline="30000" dirty="0" smtClean="0"/>
              <a:t>th</a:t>
            </a:r>
            <a:r>
              <a:rPr lang="en-GB" sz="1800" dirty="0" smtClean="0"/>
              <a:t> July, 2015</a:t>
            </a:r>
            <a:br>
              <a:rPr lang="en-GB" sz="1800" dirty="0" smtClean="0"/>
            </a:br>
            <a:r>
              <a:rPr lang="en-GB" sz="1800" dirty="0" smtClean="0"/>
              <a:t/>
            </a:r>
            <a:br>
              <a:rPr lang="en-GB" sz="1800" dirty="0" smtClean="0"/>
            </a:br>
            <a:r>
              <a:rPr lang="en-GB" sz="1800" dirty="0"/>
              <a:t/>
            </a:r>
            <a:br>
              <a:rPr lang="en-GB" sz="1800" dirty="0"/>
            </a:br>
            <a:r>
              <a:rPr lang="en-GB" sz="1800" dirty="0" smtClean="0"/>
              <a:t/>
            </a:r>
            <a:br>
              <a:rPr lang="en-GB" sz="1800" dirty="0" smtClean="0"/>
            </a:br>
            <a:r>
              <a:rPr lang="en-GB" sz="1800" dirty="0" smtClean="0"/>
              <a:t>By</a:t>
            </a:r>
            <a:r>
              <a:rPr lang="en-GB" sz="1800" dirty="0"/>
              <a:t/>
            </a:r>
            <a:br>
              <a:rPr lang="en-GB" sz="1800" dirty="0"/>
            </a:br>
            <a:r>
              <a:rPr lang="en-GB" sz="1800" dirty="0" smtClean="0"/>
              <a:t/>
            </a:r>
            <a:br>
              <a:rPr lang="en-GB" sz="1800" dirty="0" smtClean="0"/>
            </a:br>
            <a:r>
              <a:rPr lang="en-GB" sz="1800" dirty="0"/>
              <a:t/>
            </a:r>
            <a:br>
              <a:rPr lang="en-GB" sz="1800" dirty="0"/>
            </a:br>
            <a:r>
              <a:rPr lang="en-GB" sz="1800" dirty="0" smtClean="0"/>
              <a:t/>
            </a:r>
            <a:br>
              <a:rPr lang="en-GB" sz="1800" dirty="0" smtClean="0"/>
            </a:br>
            <a:r>
              <a:rPr lang="en-GB" sz="1800" dirty="0" smtClean="0"/>
              <a:t/>
            </a:r>
            <a:br>
              <a:rPr lang="en-GB" sz="1800" dirty="0" smtClean="0"/>
            </a:br>
            <a:r>
              <a:rPr lang="en-GB" sz="1800" dirty="0" smtClean="0"/>
              <a:t>Motlamelle Anthony Kapa (PhD)</a:t>
            </a:r>
            <a:br>
              <a:rPr lang="en-GB" sz="1800" dirty="0" smtClean="0"/>
            </a:br>
            <a:r>
              <a:rPr lang="en-GB" sz="1800" dirty="0" smtClean="0"/>
              <a:t>Senior Lecturer &amp; Head</a:t>
            </a:r>
            <a:br>
              <a:rPr lang="en-GB" sz="1800" dirty="0" smtClean="0"/>
            </a:br>
            <a:r>
              <a:rPr lang="en-GB" sz="1800" dirty="0" smtClean="0"/>
              <a:t>Department of Political &amp; Administrative Studies </a:t>
            </a:r>
            <a:br>
              <a:rPr lang="en-GB" sz="1800" dirty="0" smtClean="0"/>
            </a:br>
            <a:r>
              <a:rPr lang="en-GB" sz="1800" dirty="0" smtClean="0"/>
              <a:t>National University of Lesotho</a:t>
            </a:r>
            <a:br>
              <a:rPr lang="en-GB" sz="1800" dirty="0" smtClean="0"/>
            </a:br>
            <a:r>
              <a:rPr lang="en-GB" sz="1800" dirty="0" smtClean="0"/>
              <a:t>E-Mail: </a:t>
            </a:r>
            <a:r>
              <a:rPr lang="en-GB" sz="1800" dirty="0" smtClean="0">
                <a:hlinkClick r:id="rId2"/>
              </a:rPr>
              <a:t>ma.kapa@nul.ls</a:t>
            </a:r>
            <a:r>
              <a:rPr lang="en-GB" sz="1800" dirty="0" smtClean="0"/>
              <a:t>; </a:t>
            </a:r>
            <a:r>
              <a:rPr lang="en-GB" sz="1800" dirty="0" smtClean="0">
                <a:hlinkClick r:id="rId3"/>
              </a:rPr>
              <a:t>amkapa@yahoo.co.uk</a:t>
            </a:r>
            <a:r>
              <a:rPr lang="en-GB" sz="1800" dirty="0" smtClean="0"/>
              <a:t/>
            </a:r>
            <a:br>
              <a:rPr lang="en-GB" sz="1800" dirty="0" smtClean="0"/>
            </a:br>
            <a:endParaRPr lang="en-GB" sz="1800" dirty="0"/>
          </a:p>
        </p:txBody>
      </p:sp>
      <p:sp>
        <p:nvSpPr>
          <p:cNvPr id="3" name="Subtitle 2"/>
          <p:cNvSpPr>
            <a:spLocks noGrp="1"/>
          </p:cNvSpPr>
          <p:nvPr>
            <p:ph type="subTitle" idx="1"/>
          </p:nvPr>
        </p:nvSpPr>
        <p:spPr/>
        <p:txBody>
          <a:bodyPr/>
          <a:lstStyle/>
          <a:p>
            <a:endParaRPr lang="en-GB" dirty="0" smtClean="0"/>
          </a:p>
          <a:p>
            <a:endParaRPr lang="en-GB" dirty="0" smtClean="0"/>
          </a:p>
        </p:txBody>
      </p:sp>
    </p:spTree>
    <p:extLst>
      <p:ext uri="{BB962C8B-B14F-4D97-AF65-F5344CB8AC3E}">
        <p14:creationId xmlns:p14="http://schemas.microsoft.com/office/powerpoint/2010/main" xmlns="" val="7441855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normAutofit lnSpcReduction="10000"/>
          </a:bodyPr>
          <a:lstStyle/>
          <a:p>
            <a:r>
              <a:rPr lang="en-GB" dirty="0" smtClean="0"/>
              <a:t>Task: to reflect on the general political and media environment during the 2015 parliamentary elections; the most accessed politicians during these elections; and the media coverage of political parties.</a:t>
            </a:r>
          </a:p>
          <a:p>
            <a:r>
              <a:rPr lang="en-GB" dirty="0" smtClean="0"/>
              <a:t>A huge task requiring more time, but I will only provide highlights to generate discussions</a:t>
            </a:r>
          </a:p>
          <a:p>
            <a:r>
              <a:rPr lang="en-GB" dirty="0" smtClean="0"/>
              <a:t>I rely on my knowledge of the context and the report launched tonight to carry out this task </a:t>
            </a:r>
            <a:endParaRPr lang="en-GB" dirty="0"/>
          </a:p>
        </p:txBody>
      </p:sp>
    </p:spTree>
    <p:extLst>
      <p:ext uri="{BB962C8B-B14F-4D97-AF65-F5344CB8AC3E}">
        <p14:creationId xmlns:p14="http://schemas.microsoft.com/office/powerpoint/2010/main" xmlns="" val="2702848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Media/democracy nexus</a:t>
            </a:r>
            <a:endParaRPr lang="en-GB" dirty="0"/>
          </a:p>
        </p:txBody>
      </p:sp>
      <p:sp>
        <p:nvSpPr>
          <p:cNvPr id="3" name="Content Placeholder 2"/>
          <p:cNvSpPr>
            <a:spLocks noGrp="1"/>
          </p:cNvSpPr>
          <p:nvPr>
            <p:ph idx="1"/>
          </p:nvPr>
        </p:nvSpPr>
        <p:spPr/>
        <p:txBody>
          <a:bodyPr>
            <a:normAutofit fontScale="55000" lnSpcReduction="20000"/>
          </a:bodyPr>
          <a:lstStyle/>
          <a:p>
            <a:pPr>
              <a:buFont typeface="Wingdings" panose="05000000000000000000" pitchFamily="2" charset="2"/>
              <a:buChar char="q"/>
            </a:pPr>
            <a:r>
              <a:rPr lang="en-GB" dirty="0" smtClean="0"/>
              <a:t>Arguably, if there is no media, there is no democracy! </a:t>
            </a:r>
          </a:p>
          <a:p>
            <a:pPr>
              <a:buFont typeface="Wingdings" panose="05000000000000000000" pitchFamily="2" charset="2"/>
              <a:buChar char="q"/>
            </a:pPr>
            <a:r>
              <a:rPr lang="en-GB" dirty="0" smtClean="0"/>
              <a:t>Mass media play vital role in democracies.</a:t>
            </a:r>
          </a:p>
          <a:p>
            <a:pPr>
              <a:buFont typeface="Wingdings" panose="05000000000000000000" pitchFamily="2" charset="2"/>
              <a:buChar char="ü"/>
            </a:pPr>
            <a:r>
              <a:rPr lang="en-GB" dirty="0"/>
              <a:t>P</a:t>
            </a:r>
            <a:r>
              <a:rPr lang="en-GB" dirty="0" smtClean="0"/>
              <a:t>roviding citizens with political news and diverse opinions in an accurate, fair and balanced fashion in order for citizens to make informed decisions and choices;</a:t>
            </a:r>
          </a:p>
          <a:p>
            <a:pPr>
              <a:buFont typeface="Wingdings" panose="05000000000000000000" pitchFamily="2" charset="2"/>
              <a:buChar char="ü"/>
            </a:pPr>
            <a:r>
              <a:rPr lang="en-GB" dirty="0" smtClean="0"/>
              <a:t>Mass media must be pluralist, thereby permitting competition of the many political interests and ideas and report these fully and interpreting news from diverse political standpoints</a:t>
            </a:r>
          </a:p>
          <a:p>
            <a:pPr>
              <a:buFont typeface="Wingdings" panose="05000000000000000000" pitchFamily="2" charset="2"/>
              <a:buChar char="ü"/>
            </a:pPr>
            <a:r>
              <a:rPr lang="en-GB" dirty="0" smtClean="0"/>
              <a:t>They </a:t>
            </a:r>
            <a:r>
              <a:rPr lang="en-GB" i="1" u="sng" dirty="0" smtClean="0"/>
              <a:t>must not be controlled by governments or dominated by a narrow set of commercial or social interests that present only one political position  </a:t>
            </a:r>
            <a:r>
              <a:rPr lang="en-GB" dirty="0" smtClean="0"/>
              <a:t>( Newton &amp; van </a:t>
            </a:r>
            <a:r>
              <a:rPr lang="en-GB" dirty="0" err="1" smtClean="0"/>
              <a:t>Deth</a:t>
            </a:r>
            <a:r>
              <a:rPr lang="en-GB" dirty="0" smtClean="0"/>
              <a:t>, 2005:182-183)</a:t>
            </a:r>
          </a:p>
          <a:p>
            <a:pPr>
              <a:buFont typeface="Wingdings" panose="05000000000000000000" pitchFamily="2" charset="2"/>
              <a:buChar char="q"/>
            </a:pPr>
            <a:r>
              <a:rPr lang="en-GB" dirty="0" smtClean="0"/>
              <a:t>The above scenario is more true during electoral campaigns than other times since:</a:t>
            </a:r>
          </a:p>
          <a:p>
            <a:pPr>
              <a:buFont typeface="Wingdings" panose="05000000000000000000" pitchFamily="2" charset="2"/>
              <a:buChar char="Ø"/>
            </a:pPr>
            <a:r>
              <a:rPr lang="en-GB" dirty="0" smtClean="0"/>
              <a:t> Elections tend to heighten political stakes as politicians, especially in contexts such as Lesotho, engage in fierce competition for political office, which is a sure avenue to wealth accumulation.</a:t>
            </a:r>
          </a:p>
          <a:p>
            <a:pPr>
              <a:buFont typeface="Wingdings" panose="05000000000000000000" pitchFamily="2" charset="2"/>
              <a:buChar char="Ø"/>
            </a:pPr>
            <a:r>
              <a:rPr lang="en-GB" dirty="0" smtClean="0"/>
              <a:t>Access to state power  is invariably access to wealth, and the reverse is true</a:t>
            </a:r>
          </a:p>
          <a:p>
            <a:pPr>
              <a:buFont typeface="Wingdings" panose="05000000000000000000" pitchFamily="2" charset="2"/>
              <a:buChar char="ü"/>
            </a:pPr>
            <a:endParaRPr lang="en-GB" dirty="0"/>
          </a:p>
        </p:txBody>
      </p:sp>
    </p:spTree>
    <p:extLst>
      <p:ext uri="{BB962C8B-B14F-4D97-AF65-F5344CB8AC3E}">
        <p14:creationId xmlns:p14="http://schemas.microsoft.com/office/powerpoint/2010/main" xmlns="" val="4252352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2015 Elections Political Environment: Brief background</a:t>
            </a:r>
            <a:endParaRPr lang="en-GB" dirty="0"/>
          </a:p>
        </p:txBody>
      </p:sp>
      <p:sp>
        <p:nvSpPr>
          <p:cNvPr id="3" name="Content Placeholder 2"/>
          <p:cNvSpPr>
            <a:spLocks noGrp="1"/>
          </p:cNvSpPr>
          <p:nvPr>
            <p:ph idx="1"/>
          </p:nvPr>
        </p:nvSpPr>
        <p:spPr/>
        <p:txBody>
          <a:bodyPr>
            <a:normAutofit fontScale="70000" lnSpcReduction="20000"/>
          </a:bodyPr>
          <a:lstStyle/>
          <a:p>
            <a:pPr>
              <a:buFont typeface="Wingdings" panose="05000000000000000000" pitchFamily="2" charset="2"/>
              <a:buChar char="q"/>
            </a:pPr>
            <a:r>
              <a:rPr lang="en-GB" dirty="0" smtClean="0"/>
              <a:t>The political environment was heavily influenced by the events that took place in 2014, and crucially the collapse of the ABC, LCD, &amp; BNP coalition government.</a:t>
            </a:r>
          </a:p>
          <a:p>
            <a:pPr>
              <a:buFont typeface="Wingdings" panose="05000000000000000000" pitchFamily="2" charset="2"/>
              <a:buChar char="q"/>
            </a:pPr>
            <a:r>
              <a:rPr lang="en-GB" dirty="0"/>
              <a:t>Causes of the collapse of ABC, LCD &amp; BNP Coalition government: </a:t>
            </a:r>
          </a:p>
          <a:p>
            <a:pPr>
              <a:buFont typeface="Wingdings" panose="05000000000000000000" pitchFamily="2" charset="2"/>
              <a:buChar char="ü"/>
            </a:pPr>
            <a:r>
              <a:rPr lang="en-GB" dirty="0"/>
              <a:t>Claims of non-consultation in key decision-making process by the then PM</a:t>
            </a:r>
          </a:p>
          <a:p>
            <a:pPr>
              <a:buFont typeface="Wingdings" panose="05000000000000000000" pitchFamily="2" charset="2"/>
              <a:buChar char="ü"/>
            </a:pPr>
            <a:r>
              <a:rPr lang="en-GB" dirty="0"/>
              <a:t>No confidence vote attempt</a:t>
            </a:r>
          </a:p>
          <a:p>
            <a:pPr>
              <a:buFont typeface="Wingdings" panose="05000000000000000000" pitchFamily="2" charset="2"/>
              <a:buChar char="ü"/>
            </a:pPr>
            <a:r>
              <a:rPr lang="en-GB" dirty="0"/>
              <a:t>Prorogation of parliament</a:t>
            </a:r>
          </a:p>
          <a:p>
            <a:pPr>
              <a:buFont typeface="Wingdings" panose="05000000000000000000" pitchFamily="2" charset="2"/>
              <a:buChar char="ü"/>
            </a:pPr>
            <a:r>
              <a:rPr lang="en-GB" dirty="0"/>
              <a:t>Attempts to dismiss senior public </a:t>
            </a:r>
            <a:r>
              <a:rPr lang="en-GB" dirty="0" smtClean="0"/>
              <a:t>officers </a:t>
            </a:r>
            <a:r>
              <a:rPr lang="en-GB" dirty="0"/>
              <a:t>including the army commander</a:t>
            </a:r>
          </a:p>
          <a:p>
            <a:pPr>
              <a:buFont typeface="Wingdings" panose="05000000000000000000" pitchFamily="2" charset="2"/>
              <a:buChar char="q"/>
            </a:pPr>
            <a:r>
              <a:rPr lang="en-GB" dirty="0"/>
              <a:t>Outcome </a:t>
            </a:r>
            <a:r>
              <a:rPr lang="en-GB" dirty="0" smtClean="0"/>
              <a:t>of the attempts</a:t>
            </a:r>
            <a:r>
              <a:rPr lang="en-GB" dirty="0"/>
              <a:t>: alleged coup d'état, PM flight</a:t>
            </a:r>
          </a:p>
          <a:p>
            <a:pPr>
              <a:buFont typeface="Wingdings" panose="05000000000000000000" pitchFamily="2" charset="2"/>
              <a:buChar char="q"/>
            </a:pPr>
            <a:r>
              <a:rPr lang="en-GB" dirty="0"/>
              <a:t> SADC two-pronged intervention: political and </a:t>
            </a:r>
            <a:r>
              <a:rPr lang="en-GB" dirty="0" smtClean="0"/>
              <a:t>security</a:t>
            </a:r>
            <a:endParaRPr lang="en-GB" dirty="0"/>
          </a:p>
        </p:txBody>
      </p:sp>
    </p:spTree>
    <p:extLst>
      <p:ext uri="{BB962C8B-B14F-4D97-AF65-F5344CB8AC3E}">
        <p14:creationId xmlns:p14="http://schemas.microsoft.com/office/powerpoint/2010/main" xmlns="" val="36378015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a:t>
            </a:r>
            <a:r>
              <a:rPr lang="en-GB" dirty="0"/>
              <a:t> </a:t>
            </a:r>
            <a:r>
              <a:rPr lang="en-GB" dirty="0" smtClean="0"/>
              <a:t>2015 Political Environment: Brief background Cont’d</a:t>
            </a:r>
            <a:endParaRPr lang="en-GB" dirty="0"/>
          </a:p>
        </p:txBody>
      </p:sp>
      <p:sp>
        <p:nvSpPr>
          <p:cNvPr id="3" name="Content Placeholder 2"/>
          <p:cNvSpPr>
            <a:spLocks noGrp="1"/>
          </p:cNvSpPr>
          <p:nvPr>
            <p:ph idx="1"/>
          </p:nvPr>
        </p:nvSpPr>
        <p:spPr/>
        <p:txBody>
          <a:bodyPr>
            <a:normAutofit fontScale="70000" lnSpcReduction="20000"/>
          </a:bodyPr>
          <a:lstStyle/>
          <a:p>
            <a:pPr>
              <a:buFont typeface="Wingdings" panose="05000000000000000000" pitchFamily="2" charset="2"/>
              <a:buChar char="q"/>
            </a:pPr>
            <a:r>
              <a:rPr lang="en-GB" b="1" dirty="0" smtClean="0"/>
              <a:t>Security and high level of polarisation of government were the main features of the environment</a:t>
            </a:r>
            <a:r>
              <a:rPr lang="en-GB" dirty="0" smtClean="0"/>
              <a:t>:</a:t>
            </a:r>
          </a:p>
          <a:p>
            <a:pPr>
              <a:buFont typeface="Wingdings" panose="05000000000000000000" pitchFamily="2" charset="2"/>
              <a:buChar char="ü"/>
            </a:pPr>
            <a:r>
              <a:rPr lang="en-GB" dirty="0" smtClean="0"/>
              <a:t>The bitter rivalry between the LCD and its coalition partners pushed the LCD towards the DC, while the ABC &amp; BNP also appeared to have friendly relations</a:t>
            </a:r>
          </a:p>
          <a:p>
            <a:pPr>
              <a:buFont typeface="Wingdings" panose="05000000000000000000" pitchFamily="2" charset="2"/>
              <a:buChar char="ü"/>
            </a:pPr>
            <a:r>
              <a:rPr lang="en-GB" dirty="0"/>
              <a:t> </a:t>
            </a:r>
            <a:r>
              <a:rPr lang="en-GB" dirty="0" smtClean="0"/>
              <a:t>There was a strong talk and call for the so-called ‘Congress parties' to co-operate so as to isolate the ABC/BNP and a new splinter party from the LCD, the RCL</a:t>
            </a:r>
          </a:p>
          <a:p>
            <a:pPr>
              <a:buFont typeface="Wingdings" panose="05000000000000000000" pitchFamily="2" charset="2"/>
              <a:buChar char="ü"/>
            </a:pPr>
            <a:r>
              <a:rPr lang="en-GB" dirty="0" smtClean="0"/>
              <a:t>Competition was fierce amidst high levels of insecurity especially for the leadership of the ABC and BNP (who were under South African security protection) and the leadership of the LCD (who were under the LDF security protection)</a:t>
            </a:r>
          </a:p>
          <a:p>
            <a:pPr>
              <a:buFont typeface="Wingdings" panose="05000000000000000000" pitchFamily="2" charset="2"/>
              <a:buChar char="ü"/>
            </a:pPr>
            <a:r>
              <a:rPr lang="en-GB" dirty="0" smtClean="0"/>
              <a:t>Campaign rallies of these leaders were characterised by unprecedented level of security</a:t>
            </a:r>
          </a:p>
          <a:p>
            <a:endParaRPr lang="en-GB" dirty="0"/>
          </a:p>
          <a:p>
            <a:pPr>
              <a:buFont typeface="Wingdings" panose="05000000000000000000" pitchFamily="2" charset="2"/>
              <a:buChar char="q"/>
            </a:pPr>
            <a:endParaRPr lang="en-GB" b="1" dirty="0"/>
          </a:p>
          <a:p>
            <a:pPr>
              <a:buFont typeface="Wingdings" panose="05000000000000000000" pitchFamily="2" charset="2"/>
              <a:buChar char="q"/>
            </a:pPr>
            <a:endParaRPr lang="en-GB" b="1" dirty="0"/>
          </a:p>
          <a:p>
            <a:pPr>
              <a:buFont typeface="Wingdings" panose="05000000000000000000" pitchFamily="2" charset="2"/>
              <a:buChar char="ü"/>
            </a:pPr>
            <a:endParaRPr lang="en-GB" dirty="0"/>
          </a:p>
        </p:txBody>
      </p:sp>
    </p:spTree>
    <p:extLst>
      <p:ext uri="{BB962C8B-B14F-4D97-AF65-F5344CB8AC3E}">
        <p14:creationId xmlns:p14="http://schemas.microsoft.com/office/powerpoint/2010/main" xmlns="" val="30713163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2015 Political Environment: Brief background </a:t>
            </a:r>
            <a:r>
              <a:rPr lang="en-GB" dirty="0" smtClean="0"/>
              <a:t>Cont’d</a:t>
            </a:r>
            <a:endParaRPr lang="en-GB" dirty="0"/>
          </a:p>
        </p:txBody>
      </p:sp>
      <p:sp>
        <p:nvSpPr>
          <p:cNvPr id="3" name="Content Placeholder 2"/>
          <p:cNvSpPr>
            <a:spLocks noGrp="1"/>
          </p:cNvSpPr>
          <p:nvPr>
            <p:ph idx="1"/>
          </p:nvPr>
        </p:nvSpPr>
        <p:spPr/>
        <p:txBody>
          <a:bodyPr>
            <a:normAutofit fontScale="70000" lnSpcReduction="20000"/>
          </a:bodyPr>
          <a:lstStyle/>
          <a:p>
            <a:pPr>
              <a:buFont typeface="Wingdings" panose="05000000000000000000" pitchFamily="2" charset="2"/>
              <a:buChar char="q"/>
            </a:pPr>
            <a:r>
              <a:rPr lang="en-GB" b="1" dirty="0"/>
              <a:t>Fairly open and highly competitive system:</a:t>
            </a:r>
          </a:p>
          <a:p>
            <a:pPr>
              <a:buFont typeface="Wingdings" panose="05000000000000000000" pitchFamily="2" charset="2"/>
              <a:buChar char="ü"/>
            </a:pPr>
            <a:r>
              <a:rPr lang="en-GB" dirty="0"/>
              <a:t>Despite the security </a:t>
            </a:r>
            <a:r>
              <a:rPr lang="en-GB" dirty="0" smtClean="0"/>
              <a:t>crises, political </a:t>
            </a:r>
            <a:r>
              <a:rPr lang="en-GB" dirty="0"/>
              <a:t>parties campaigned vigorously under highly competitive and fairly open </a:t>
            </a:r>
            <a:r>
              <a:rPr lang="en-GB" dirty="0" smtClean="0"/>
              <a:t>environment (no </a:t>
            </a:r>
            <a:r>
              <a:rPr lang="en-GB" dirty="0"/>
              <a:t>one party </a:t>
            </a:r>
            <a:r>
              <a:rPr lang="en-GB" dirty="0" smtClean="0"/>
              <a:t>was </a:t>
            </a:r>
            <a:r>
              <a:rPr lang="en-GB" dirty="0"/>
              <a:t>assured of </a:t>
            </a:r>
            <a:r>
              <a:rPr lang="en-GB" dirty="0" smtClean="0"/>
              <a:t>victory). </a:t>
            </a:r>
            <a:endParaRPr lang="en-GB" dirty="0"/>
          </a:p>
          <a:p>
            <a:pPr>
              <a:buFont typeface="Wingdings" panose="05000000000000000000" pitchFamily="2" charset="2"/>
              <a:buChar char="ü"/>
            </a:pPr>
            <a:r>
              <a:rPr lang="en-GB" dirty="0" smtClean="0"/>
              <a:t>Fierce intra-party </a:t>
            </a:r>
            <a:r>
              <a:rPr lang="en-GB" dirty="0"/>
              <a:t>competition during respective parties’ primaries, leading to some senior members of different parties, including cabinet ministers, losing the contest. </a:t>
            </a:r>
          </a:p>
          <a:p>
            <a:pPr>
              <a:buFont typeface="Wingdings" panose="05000000000000000000" pitchFamily="2" charset="2"/>
              <a:buChar char="ü"/>
            </a:pPr>
            <a:r>
              <a:rPr lang="en-GB" dirty="0"/>
              <a:t>The </a:t>
            </a:r>
            <a:r>
              <a:rPr lang="en-GB" dirty="0" smtClean="0"/>
              <a:t>peaceful massive </a:t>
            </a:r>
            <a:r>
              <a:rPr lang="en-GB" dirty="0"/>
              <a:t>final rallies of the main four </a:t>
            </a:r>
            <a:r>
              <a:rPr lang="en-GB" dirty="0" smtClean="0"/>
              <a:t>parties. </a:t>
            </a:r>
            <a:endParaRPr lang="en-GB" dirty="0"/>
          </a:p>
          <a:p>
            <a:pPr>
              <a:buFont typeface="Wingdings" panose="05000000000000000000" pitchFamily="2" charset="2"/>
              <a:buChar char="q"/>
            </a:pPr>
            <a:r>
              <a:rPr lang="en-GB" dirty="0"/>
              <a:t>IEC did its work </a:t>
            </a:r>
            <a:r>
              <a:rPr lang="en-GB" dirty="0" smtClean="0"/>
              <a:t>admirably well  </a:t>
            </a:r>
            <a:r>
              <a:rPr lang="en-GB" dirty="0"/>
              <a:t>in spite of challenges </a:t>
            </a:r>
            <a:r>
              <a:rPr lang="en-GB" dirty="0" smtClean="0"/>
              <a:t>of a snap election such </a:t>
            </a:r>
            <a:r>
              <a:rPr lang="en-GB" dirty="0"/>
              <a:t>as:</a:t>
            </a:r>
          </a:p>
          <a:p>
            <a:pPr>
              <a:buFont typeface="Wingdings" panose="05000000000000000000" pitchFamily="2" charset="2"/>
              <a:buChar char="ü"/>
            </a:pPr>
            <a:r>
              <a:rPr lang="en-GB" dirty="0"/>
              <a:t>reports by the IEC itself that some of its laptops have been stolen causing serious worries about the implications this would have for the elections. </a:t>
            </a:r>
          </a:p>
          <a:p>
            <a:pPr>
              <a:buFont typeface="Wingdings" panose="05000000000000000000" pitchFamily="2" charset="2"/>
              <a:buChar char="ü"/>
            </a:pPr>
            <a:r>
              <a:rPr lang="en-GB" dirty="0"/>
              <a:t>issues about the poor quality of the voters’ roll (a usual complaint in all Lesotho elections). </a:t>
            </a:r>
          </a:p>
          <a:p>
            <a:endParaRPr lang="en-GB" dirty="0"/>
          </a:p>
        </p:txBody>
      </p:sp>
    </p:spTree>
    <p:extLst>
      <p:ext uri="{BB962C8B-B14F-4D97-AF65-F5344CB8AC3E}">
        <p14:creationId xmlns:p14="http://schemas.microsoft.com/office/powerpoint/2010/main" xmlns="" val="3597833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2015 Political Environment: Brief background Cont’d</a:t>
            </a:r>
          </a:p>
        </p:txBody>
      </p:sp>
      <p:sp>
        <p:nvSpPr>
          <p:cNvPr id="3" name="Content Placeholder 2"/>
          <p:cNvSpPr>
            <a:spLocks noGrp="1"/>
          </p:cNvSpPr>
          <p:nvPr>
            <p:ph idx="1"/>
          </p:nvPr>
        </p:nvSpPr>
        <p:spPr/>
        <p:txBody>
          <a:bodyPr>
            <a:normAutofit fontScale="62500" lnSpcReduction="20000"/>
          </a:bodyPr>
          <a:lstStyle/>
          <a:p>
            <a:pPr>
              <a:buFont typeface="Wingdings" panose="05000000000000000000" pitchFamily="2" charset="2"/>
              <a:buChar char="q"/>
            </a:pPr>
            <a:r>
              <a:rPr lang="en-GB" dirty="0" smtClean="0"/>
              <a:t>These </a:t>
            </a:r>
            <a:r>
              <a:rPr lang="en-GB" dirty="0"/>
              <a:t>were addressed: </a:t>
            </a:r>
            <a:r>
              <a:rPr lang="en-GB" dirty="0" smtClean="0"/>
              <a:t>some </a:t>
            </a:r>
            <a:r>
              <a:rPr lang="en-GB" dirty="0"/>
              <a:t>of the laptops were </a:t>
            </a:r>
            <a:r>
              <a:rPr lang="en-GB" dirty="0" smtClean="0"/>
              <a:t>found and the </a:t>
            </a:r>
            <a:r>
              <a:rPr lang="en-GB" dirty="0"/>
              <a:t>statement from the police on this matter was that this was a pure theft, which has no bearing on the elections. </a:t>
            </a:r>
          </a:p>
          <a:p>
            <a:pPr>
              <a:buFont typeface="Wingdings" panose="05000000000000000000" pitchFamily="2" charset="2"/>
              <a:buChar char="q"/>
            </a:pPr>
            <a:r>
              <a:rPr lang="en-GB" dirty="0" smtClean="0"/>
              <a:t>The </a:t>
            </a:r>
            <a:r>
              <a:rPr lang="en-GB" dirty="0"/>
              <a:t>IEC’s statements on Tuesday 17</a:t>
            </a:r>
            <a:r>
              <a:rPr lang="en-GB" baseline="30000" dirty="0"/>
              <a:t>th</a:t>
            </a:r>
            <a:r>
              <a:rPr lang="en-GB" dirty="0"/>
              <a:t> February 2015 that they were ready for elections no complaints from parties: indicators of  a conducive environment for elections. </a:t>
            </a:r>
          </a:p>
          <a:p>
            <a:pPr>
              <a:buFont typeface="Wingdings" panose="05000000000000000000" pitchFamily="2" charset="2"/>
              <a:buChar char="q"/>
            </a:pPr>
            <a:r>
              <a:rPr lang="en-GB" dirty="0" smtClean="0"/>
              <a:t>The </a:t>
            </a:r>
            <a:r>
              <a:rPr lang="en-GB" dirty="0"/>
              <a:t>churches and other members of the civil society fraternity </a:t>
            </a:r>
            <a:r>
              <a:rPr lang="en-GB" dirty="0" smtClean="0"/>
              <a:t>worked </a:t>
            </a:r>
            <a:r>
              <a:rPr lang="en-GB" dirty="0"/>
              <a:t>hard for peace and </a:t>
            </a:r>
            <a:r>
              <a:rPr lang="en-GB" dirty="0" smtClean="0"/>
              <a:t>security</a:t>
            </a:r>
          </a:p>
          <a:p>
            <a:pPr>
              <a:buFont typeface="Wingdings" panose="05000000000000000000" pitchFamily="2" charset="2"/>
              <a:buChar char="q"/>
            </a:pPr>
            <a:r>
              <a:rPr lang="en-GB" dirty="0" smtClean="0"/>
              <a:t>State media also provided fairly equitable access to parties and candidates arguably because no one party dominated the system</a:t>
            </a:r>
          </a:p>
          <a:p>
            <a:pPr>
              <a:buFont typeface="Wingdings" panose="05000000000000000000" pitchFamily="2" charset="2"/>
              <a:buChar char="q"/>
            </a:pPr>
            <a:r>
              <a:rPr lang="en-GB" dirty="0" smtClean="0"/>
              <a:t>But private media (especially radio stations) were highly partisan: some </a:t>
            </a:r>
            <a:r>
              <a:rPr lang="en-GB" dirty="0"/>
              <a:t>radio stations </a:t>
            </a:r>
            <a:r>
              <a:rPr lang="en-GB" dirty="0" smtClean="0"/>
              <a:t>were blatantly unapologetic </a:t>
            </a:r>
            <a:r>
              <a:rPr lang="en-GB" dirty="0"/>
              <a:t>in their support of either the ABC and the BNP, on the one hand, or the LCD and the main opposition DC. </a:t>
            </a:r>
            <a:endParaRPr lang="en-GB" dirty="0" smtClean="0"/>
          </a:p>
          <a:p>
            <a:pPr>
              <a:buFont typeface="Wingdings" panose="05000000000000000000" pitchFamily="2" charset="2"/>
              <a:buChar char="ü"/>
            </a:pPr>
            <a:r>
              <a:rPr lang="en-GB" dirty="0" smtClean="0"/>
              <a:t>You </a:t>
            </a:r>
            <a:r>
              <a:rPr lang="en-GB" dirty="0"/>
              <a:t>just </a:t>
            </a:r>
            <a:r>
              <a:rPr lang="en-GB" dirty="0" smtClean="0"/>
              <a:t>needed </a:t>
            </a:r>
            <a:r>
              <a:rPr lang="en-GB" dirty="0"/>
              <a:t>to spend few minutes during their political programmes and you </a:t>
            </a:r>
            <a:r>
              <a:rPr lang="en-GB" dirty="0" smtClean="0"/>
              <a:t>would be clear </a:t>
            </a:r>
            <a:r>
              <a:rPr lang="en-GB" dirty="0"/>
              <a:t>where they stand. </a:t>
            </a:r>
          </a:p>
          <a:p>
            <a:endParaRPr lang="en-GB" dirty="0"/>
          </a:p>
        </p:txBody>
      </p:sp>
    </p:spTree>
    <p:extLst>
      <p:ext uri="{BB962C8B-B14F-4D97-AF65-F5344CB8AC3E}">
        <p14:creationId xmlns:p14="http://schemas.microsoft.com/office/powerpoint/2010/main" xmlns="" val="1512014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t>Why were the media partisan in their coverage of political parties, politicians?</a:t>
            </a:r>
            <a:endParaRPr lang="en-GB" sz="3600" dirty="0"/>
          </a:p>
        </p:txBody>
      </p:sp>
      <p:sp>
        <p:nvSpPr>
          <p:cNvPr id="3" name="Content Placeholder 2"/>
          <p:cNvSpPr>
            <a:spLocks noGrp="1"/>
          </p:cNvSpPr>
          <p:nvPr>
            <p:ph idx="1"/>
          </p:nvPr>
        </p:nvSpPr>
        <p:spPr/>
        <p:txBody>
          <a:bodyPr>
            <a:normAutofit fontScale="62500" lnSpcReduction="20000"/>
          </a:bodyPr>
          <a:lstStyle/>
          <a:p>
            <a:pPr>
              <a:buFont typeface="Wingdings" panose="05000000000000000000" pitchFamily="2" charset="2"/>
              <a:buChar char="q"/>
            </a:pPr>
            <a:r>
              <a:rPr lang="en-GB" dirty="0" smtClean="0"/>
              <a:t>Contrary to the theoretical role of the media indicated earlier, private media displayed polarisation and also played a more divisive role in society, ostensibly for </a:t>
            </a:r>
            <a:r>
              <a:rPr lang="en-GB" b="1" u="sng" dirty="0" smtClean="0"/>
              <a:t>commercial gain and pure political party affiliation</a:t>
            </a:r>
          </a:p>
          <a:p>
            <a:pPr>
              <a:buFont typeface="Wingdings" panose="05000000000000000000" pitchFamily="2" charset="2"/>
              <a:buChar char="ü"/>
            </a:pPr>
            <a:r>
              <a:rPr lang="en-GB" dirty="0" smtClean="0"/>
              <a:t>They favourably covered their preferred parties and politicians probably hoping to get financial benefits, should these win (</a:t>
            </a:r>
            <a:r>
              <a:rPr lang="en-GB" b="1" dirty="0" smtClean="0"/>
              <a:t>Is that so?)</a:t>
            </a:r>
          </a:p>
          <a:p>
            <a:pPr>
              <a:buFont typeface="Wingdings" panose="05000000000000000000" pitchFamily="2" charset="2"/>
              <a:buChar char="ü"/>
            </a:pPr>
            <a:r>
              <a:rPr lang="en-GB" dirty="0" smtClean="0"/>
              <a:t>Some media houses turned themselves into mouth-pieces of political parties and politicians, effectively campaigning for some parties and de-campaigning others </a:t>
            </a:r>
          </a:p>
          <a:p>
            <a:pPr>
              <a:buFont typeface="Wingdings" panose="05000000000000000000" pitchFamily="2" charset="2"/>
              <a:buChar char="ü"/>
            </a:pPr>
            <a:r>
              <a:rPr lang="en-GB" dirty="0" smtClean="0"/>
              <a:t>Parties with more resources bought programmes from different but also ‘friendly’ radio stations:  </a:t>
            </a:r>
            <a:r>
              <a:rPr lang="en-GB" b="1" dirty="0" smtClean="0"/>
              <a:t>i.e. money in politics was also an important factor</a:t>
            </a:r>
          </a:p>
          <a:p>
            <a:pPr>
              <a:buFont typeface="Wingdings" panose="05000000000000000000" pitchFamily="2" charset="2"/>
              <a:buChar char="ü"/>
            </a:pPr>
            <a:r>
              <a:rPr lang="en-GB" dirty="0"/>
              <a:t>They have been fanning </a:t>
            </a:r>
            <a:r>
              <a:rPr lang="en-GB" dirty="0" smtClean="0"/>
              <a:t>(through </a:t>
            </a:r>
            <a:r>
              <a:rPr lang="en-GB" dirty="0"/>
              <a:t>their invited or self-invited guests to their </a:t>
            </a:r>
            <a:r>
              <a:rPr lang="en-GB" dirty="0" smtClean="0"/>
              <a:t>programmes) </a:t>
            </a:r>
            <a:r>
              <a:rPr lang="en-GB" dirty="0"/>
              <a:t>the </a:t>
            </a:r>
            <a:r>
              <a:rPr lang="en-GB" b="1" u="sng" dirty="0"/>
              <a:t>artificial and </a:t>
            </a:r>
            <a:r>
              <a:rPr lang="en-GB" b="1" u="sng" dirty="0" smtClean="0"/>
              <a:t>dangerously divisive </a:t>
            </a:r>
            <a:r>
              <a:rPr lang="en-GB" i="1" dirty="0"/>
              <a:t>talk</a:t>
            </a:r>
            <a:r>
              <a:rPr lang="en-GB" dirty="0"/>
              <a:t> of ‘Congress/National’ </a:t>
            </a:r>
            <a:r>
              <a:rPr lang="en-GB" dirty="0" smtClean="0"/>
              <a:t>social divide with </a:t>
            </a:r>
            <a:r>
              <a:rPr lang="en-GB" dirty="0"/>
              <a:t>potential to cause serious and unbridgeable </a:t>
            </a:r>
            <a:r>
              <a:rPr lang="en-GB" dirty="0" smtClean="0"/>
              <a:t>divisions</a:t>
            </a:r>
            <a:endParaRPr lang="en-GB" dirty="0"/>
          </a:p>
        </p:txBody>
      </p:sp>
    </p:spTree>
    <p:extLst>
      <p:ext uri="{BB962C8B-B14F-4D97-AF65-F5344CB8AC3E}">
        <p14:creationId xmlns:p14="http://schemas.microsoft.com/office/powerpoint/2010/main" xmlns="" val="1481194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Why were the media partisan in their coverage of political parties, politicians?</a:t>
            </a:r>
          </a:p>
        </p:txBody>
      </p:sp>
      <p:sp>
        <p:nvSpPr>
          <p:cNvPr id="3" name="Content Placeholder 2"/>
          <p:cNvSpPr>
            <a:spLocks noGrp="1"/>
          </p:cNvSpPr>
          <p:nvPr>
            <p:ph idx="1"/>
          </p:nvPr>
        </p:nvSpPr>
        <p:spPr/>
        <p:txBody>
          <a:bodyPr>
            <a:normAutofit fontScale="70000" lnSpcReduction="20000"/>
          </a:bodyPr>
          <a:lstStyle/>
          <a:p>
            <a:pPr>
              <a:buFont typeface="Wingdings" panose="05000000000000000000" pitchFamily="2" charset="2"/>
              <a:buChar char="ü"/>
            </a:pPr>
            <a:r>
              <a:rPr lang="en-GB" dirty="0" smtClean="0"/>
              <a:t>Lesotho is one of the few countries with a high level of homogeneity, a feature that other countries characterised by </a:t>
            </a:r>
            <a:r>
              <a:rPr lang="en-GB" b="1" u="sng" dirty="0" smtClean="0"/>
              <a:t>real natural diversity</a:t>
            </a:r>
            <a:r>
              <a:rPr lang="en-GB" dirty="0" smtClean="0"/>
              <a:t>, hence easy to manipulate and cause serious violence.</a:t>
            </a:r>
            <a:endParaRPr lang="en-GB" dirty="0"/>
          </a:p>
          <a:p>
            <a:pPr>
              <a:buFont typeface="Wingdings" panose="05000000000000000000" pitchFamily="2" charset="2"/>
              <a:buChar char="ü"/>
            </a:pPr>
            <a:r>
              <a:rPr lang="en-GB" dirty="0"/>
              <a:t>This</a:t>
            </a:r>
            <a:r>
              <a:rPr lang="en-GB" i="1" dirty="0"/>
              <a:t> </a:t>
            </a:r>
            <a:r>
              <a:rPr lang="en-GB" i="1" dirty="0" smtClean="0"/>
              <a:t>talk </a:t>
            </a:r>
            <a:r>
              <a:rPr lang="en-GB" dirty="0" smtClean="0"/>
              <a:t>has </a:t>
            </a:r>
            <a:r>
              <a:rPr lang="en-GB" dirty="0"/>
              <a:t>exacerbated after the elections and is continuing unabated</a:t>
            </a:r>
          </a:p>
          <a:p>
            <a:pPr>
              <a:buFont typeface="Wingdings" panose="05000000000000000000" pitchFamily="2" charset="2"/>
              <a:buChar char="q"/>
            </a:pPr>
            <a:r>
              <a:rPr lang="en-GB" dirty="0" smtClean="0"/>
              <a:t>The </a:t>
            </a:r>
            <a:r>
              <a:rPr lang="en-GB" dirty="0"/>
              <a:t>findings of the report launched tonight clearly and accurately demonstrate this and I concur with them</a:t>
            </a:r>
          </a:p>
          <a:p>
            <a:pPr>
              <a:buFont typeface="Wingdings" panose="05000000000000000000" pitchFamily="2" charset="2"/>
              <a:buChar char="q"/>
            </a:pPr>
            <a:r>
              <a:rPr lang="en-GB" dirty="0"/>
              <a:t>The political environment </a:t>
            </a:r>
            <a:r>
              <a:rPr lang="en-GB" dirty="0" smtClean="0"/>
              <a:t>did not only influence </a:t>
            </a:r>
            <a:r>
              <a:rPr lang="en-GB" dirty="0"/>
              <a:t>media coverage of parties and politicians </a:t>
            </a:r>
            <a:r>
              <a:rPr lang="en-GB" dirty="0" smtClean="0"/>
              <a:t>but actually defined </a:t>
            </a:r>
            <a:r>
              <a:rPr lang="en-GB" dirty="0"/>
              <a:t>the character </a:t>
            </a:r>
            <a:r>
              <a:rPr lang="en-GB" dirty="0" smtClean="0"/>
              <a:t>and behaviour of </a:t>
            </a:r>
            <a:r>
              <a:rPr lang="en-GB" dirty="0"/>
              <a:t>the media in a political economy where access to state power necessarily means access to economic survival</a:t>
            </a:r>
          </a:p>
          <a:p>
            <a:pPr>
              <a:buFont typeface="Wingdings" panose="05000000000000000000" pitchFamily="2" charset="2"/>
              <a:buChar char="q"/>
            </a:pPr>
            <a:r>
              <a:rPr lang="en-GB" dirty="0"/>
              <a:t>The Lesotho’s 2015 elections </a:t>
            </a:r>
            <a:r>
              <a:rPr lang="en-GB" dirty="0" smtClean="0"/>
              <a:t>are indeed instructive </a:t>
            </a:r>
            <a:r>
              <a:rPr lang="en-GB" dirty="0"/>
              <a:t>in this regard</a:t>
            </a:r>
            <a:r>
              <a:rPr lang="en-GB" dirty="0" smtClean="0"/>
              <a:t>.</a:t>
            </a:r>
          </a:p>
          <a:p>
            <a:pPr marL="0" indent="0" algn="ctr">
              <a:buNone/>
            </a:pPr>
            <a:r>
              <a:rPr lang="en-GB" b="1" dirty="0" smtClean="0"/>
              <a:t>END</a:t>
            </a:r>
          </a:p>
          <a:p>
            <a:pPr marL="0" indent="0" algn="ctr">
              <a:buNone/>
            </a:pPr>
            <a:r>
              <a:rPr lang="en-GB" b="1" dirty="0" smtClean="0"/>
              <a:t>I Thank You</a:t>
            </a:r>
            <a:endParaRPr lang="en-GB" b="1" dirty="0"/>
          </a:p>
          <a:p>
            <a:endParaRPr lang="en-GB" dirty="0"/>
          </a:p>
        </p:txBody>
      </p:sp>
    </p:spTree>
    <p:extLst>
      <p:ext uri="{BB962C8B-B14F-4D97-AF65-F5344CB8AC3E}">
        <p14:creationId xmlns:p14="http://schemas.microsoft.com/office/powerpoint/2010/main" xmlns="" val="28090265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533</TotalTime>
  <Words>1077</Words>
  <Application>Microsoft Office PowerPoint</Application>
  <PresentationFormat>On-screen Show (4:3)</PresentationFormat>
  <Paragraphs>60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Political Environment and Media Coverage of the Lesotho 2015 Parliamentary Elections Presentation Prepared for Media Monitoring Africa  (MMA) in Partnership with MISA-Lesotho on: Media Coverage of the 2015 General Elections Findings Launch Maseru Sun, 20th July, 2015    By     Motlamelle Anthony Kapa (PhD) Senior Lecturer &amp; Head Department of Political &amp; Administrative Studies  National University of Lesotho E-Mail: ma.kapa@nul.ls; amkapa@yahoo.co.uk </vt:lpstr>
      <vt:lpstr>Introduction</vt:lpstr>
      <vt:lpstr>Media/democracy nexus</vt:lpstr>
      <vt:lpstr>The 2015 Elections Political Environment: Brief background</vt:lpstr>
      <vt:lpstr>The 2015 Political Environment: Brief background Cont’d</vt:lpstr>
      <vt:lpstr>The 2015 Political Environment: Brief background Cont’d</vt:lpstr>
      <vt:lpstr>The 2015 Political Environment: Brief background Cont’d</vt:lpstr>
      <vt:lpstr>Why were the media partisan in their coverage of political parties, politicians?</vt:lpstr>
      <vt:lpstr>Why were the media partisan in their coverage of political parties, politicians?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Environment and Impact on Media Election Coverage Prepared for the 2015 Lesotho Elections Media Monitoring Findings Launch By Motlamelle Anthony Kapa (PhD) Senior Lecturer &amp; Head Department of Political &amp; Administrative Studies  National University of Lesotho E-Mail: ma.kapa@nul.ls; amkapa@yahoo.co.uk</dc:title>
  <dc:creator>nuladmin</dc:creator>
  <cp:lastModifiedBy>Amanda Rowen</cp:lastModifiedBy>
  <cp:revision>45</cp:revision>
  <cp:lastPrinted>2015-07-18T14:11:08Z</cp:lastPrinted>
  <dcterms:created xsi:type="dcterms:W3CDTF">2015-07-17T11:38:16Z</dcterms:created>
  <dcterms:modified xsi:type="dcterms:W3CDTF">2015-07-20T17:54:06Z</dcterms:modified>
</cp:coreProperties>
</file>